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.9/tutorial/controlflow.html" TargetMode="External"/><Relationship Id="rId3" Type="http://schemas.openxmlformats.org/officeDocument/2006/relationships/hyperlink" Target="https://docs.python.org/3.9/library/math.html?highlight=math%20module#module-math" TargetMode="External"/><Relationship Id="rId4" Type="http://schemas.openxmlformats.org/officeDocument/2006/relationships/hyperlink" Target="https://learnxinyminutes.com/docs/python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python/python_strings.asp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timh1203/python_talk_shp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tutorial/classes.html#class-definition-syntax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edu/python" TargetMode="External"/><Relationship Id="rId3" Type="http://schemas.openxmlformats.org/officeDocument/2006/relationships/hyperlink" Target="https://www.coursera.org/learn/python-crash-course#about" TargetMode="External"/><Relationship Id="rId4" Type="http://schemas.openxmlformats.org/officeDocument/2006/relationships/hyperlink" Target="https://www.coursera.org/specializations/python-3-programming#about" TargetMode="External"/><Relationship Id="rId5" Type="http://schemas.openxmlformats.org/officeDocument/2006/relationships/hyperlink" Target="https://www.coursera.org/specializations/python#course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ispanichackers.com/" TargetMode="External"/><Relationship Id="rId3" Type="http://schemas.openxmlformats.org/officeDocument/2006/relationships/hyperlink" Target="https://www.linkedin.com/in/timothyhoang/" TargetMode="External"/><Relationship Id="rId4" Type="http://schemas.openxmlformats.org/officeDocument/2006/relationships/hyperlink" Target="https://docs.google.com/presentation/d/1Kiwb1npDhaCeL4b7mH5KmGeIo2vqXaT3Ch-oOCfIfj4/edit?usp=sharing" TargetMode="External"/><Relationship Id="rId5" Type="http://schemas.openxmlformats.org/officeDocument/2006/relationships/hyperlink" Target="https://github.com/timh1203/python_talk_shp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Kiwb1npDhaCeL4b7mH5KmGeIo2vqXaT3Ch-oOCfIfj4/edit?usp=sharing" TargetMode="External"/><Relationship Id="rId3" Type="http://schemas.openxmlformats.org/officeDocument/2006/relationships/hyperlink" Target="https://github.com/timh1203/python_talk_shp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uido_van_Rossum" TargetMode="External"/><Relationship Id="rId3" Type="http://schemas.openxmlformats.org/officeDocument/2006/relationships/hyperlink" Target="https://www.python.org/doc/essays/blurb/" TargetMode="External"/><Relationship Id="rId4" Type="http://schemas.openxmlformats.org/officeDocument/2006/relationships/hyperlink" Target="https://www.w3schools.com/python/python_intro.asp" TargetMode="External"/><Relationship Id="rId5" Type="http://schemas.openxmlformats.org/officeDocument/2006/relationships/hyperlink" Target="https://www.geeksforgeeks.org/important-differences-between-python-2-x-and-python-3-x-with-examples/" TargetMode="External"/><Relationship Id="rId6" Type="http://schemas.openxmlformats.org/officeDocument/2006/relationships/hyperlink" Target="https://www.coursereport.com/blog/what-is-python-programmin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.9/tutorial/controlflow.html" TargetMode="External"/><Relationship Id="rId3" Type="http://schemas.openxmlformats.org/officeDocument/2006/relationships/hyperlink" Target="https://www.w3schools.com/js/js_if_else.asp" TargetMode="External"/><Relationship Id="rId4" Type="http://schemas.openxmlformats.org/officeDocument/2006/relationships/hyperlink" Target="https://www.w3schools.com/cs/cs_conditions.asp" TargetMode="External"/><Relationship Id="rId5" Type="http://schemas.openxmlformats.org/officeDocument/2006/relationships/hyperlink" Target="https://www.chaseadams.io/posts/most-common-programming-case-types/" TargetMode="External"/><Relationship Id="rId6" Type="http://schemas.openxmlformats.org/officeDocument/2006/relationships/hyperlink" Target="https://www.python.org/dev/peps/pep-0008/" TargetMode="External"/><Relationship Id="rId7" Type="http://schemas.openxmlformats.org/officeDocument/2006/relationships/hyperlink" Target="https://beginnersbook.com/2013/03/oops-in-java-encapsulation-inheritance-polymorphism-abstraction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library/" TargetMode="External"/><Relationship Id="rId3" Type="http://schemas.openxmlformats.org/officeDocument/2006/relationships/hyperlink" Target="https://www.programiz.com/python-programming/modules" TargetMode="External"/><Relationship Id="rId4" Type="http://schemas.openxmlformats.org/officeDocument/2006/relationships/hyperlink" Target="https://hackr.io/blog/flask-vs-django" TargetMode="External"/><Relationship Id="rId5" Type="http://schemas.openxmlformats.org/officeDocument/2006/relationships/hyperlink" Target="https://www.raspberrypi.org/blog/raspberry-pi-400-the-70-desktop-pc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r.io/blog/best-programming-languages-to-learn-2020-jobs-futur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.python.org/moin/BeginnersGuide/Download" TargetMode="External"/><Relationship Id="rId3" Type="http://schemas.openxmlformats.org/officeDocument/2006/relationships/hyperlink" Target="https://www.activestate.com/products/komodo-ide/python-editor/" TargetMode="External"/><Relationship Id="rId4" Type="http://schemas.openxmlformats.org/officeDocument/2006/relationships/hyperlink" Target="https://docs.activestate.com/komodo/11/manual/debugpython.html" TargetMode="External"/><Relationship Id="rId5" Type="http://schemas.openxmlformats.org/officeDocument/2006/relationships/hyperlink" Target="https://docs.python.org/3.9/" TargetMode="External"/><Relationship Id="rId6" Type="http://schemas.openxmlformats.org/officeDocument/2006/relationships/hyperlink" Target="https://www.python.org/about/gettingstarted/" TargetMode="External"/><Relationship Id="rId7" Type="http://schemas.openxmlformats.org/officeDocument/2006/relationships/hyperlink" Target="https://wiki.python.org/moin/BeginnersGuide/Programmer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If-elif-else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https://docs.python.org/3.9/tutorial/controlflow.html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math module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https://docs.python.org/3.9/library/math.html?highlight=math%20module#module-math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X in Y Minutes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https://learnxinyminutes.com/docs/python/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Python Strings and using .format()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https://www.w3schools.com/python/python_strings.asp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repo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https://github.com/timh1203/python_talk_shpe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repo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https://github.com/timh1203/python_talk_shpe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Docs: Classes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https://docs.python.org/3/tutorial/classes.html#class-definition-syntax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https://github.com/timh1203/python_talk_shpe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Google’s Python Class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https://developers.google.com/edu/python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/>
            </a:b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Crash Course Python by Google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https://www.coursera.org/learn/python-crash-course#about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 Programming by UM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https://www.coursera.org/specializations/python-3-programming#about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for Everybody by UM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https://www.coursera.org/specializations/python#courses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Hispanic Hackers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https://www.hispanichackers.com/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Tim’s LinkedIn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https://www.linkedin.com/in/timothyhoang/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https://docs.google.com/presentation/d/1Kiwb1npDhaCeL4b7mH5KmGeIo2vqXaT3Ch-oOCfIfj4/edit?usp=sharing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https://github.com/timh1203/python_talk_shpe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Slides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https://docs.google.com/presentation/d/1Kiwb1npDhaCeL4b7mH5KmGeIo2vqXaT3Ch-oOCfIfj4/edit?usp=sharing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Link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https://github.com/timh1203/python_talk_shpe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About Guido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https://en.wikipedia.org/wiki/Guido_van_Rossum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Official Python Introduction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https://www.python.org/doc/essays/blurb/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W3Schools Python Introduction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https://www.w3schools.com/python/python_intro.asp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Differences in Python 2 and 3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https://www.geeksforgeeks.org/important-differences-between-python-2-x-and-python-3-x-with-examples/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Report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https://www.coursereport.com/blog/what-is-python-programming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Python Docs: More Control Flow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https://docs.python.org/3.9/tutorial/controlflow.html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W3School: JavaScript Conditionals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https://www.w3schools.com/js/js_if_else.asp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W3School: C# If...Else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https://www.w3schools.com/cs/cs_conditions.asp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Programming Cases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https://www.chaseadams.io/posts/most-common-programming-case-types/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PEP-8 Style Guidelines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https://www.python.org/dev/peps/pep-0008/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OOP Concepts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https://beginnersbook.com/2013/03/oops-in-java-encapsulation-inheritance-polymorphism-abstraction/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Python Standard Library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https://docs.python.org/3/library/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Modules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https://www.programiz.com/python-programming/modules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Django vs Flask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https://hackr.io/blog/flask-vs-django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400 Desktop PC for $70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https://www.raspberrypi.org/blog/raspberry-pi-400-the-70-desktop-pc/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Python Ranking 2020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https://hackr.io/blog/best-programming-languages-to-learn-2020-jobs-future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Download Python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https://wiki.python.org/moin/BeginnersGuide/Download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Komodo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https://www.activestate.com/products/komodo-ide/python-editor/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Pointing Komodo Debugger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https://docs.activestate.com/komodo/11/manual/debugpython.html</a:t>
            </a:r>
            <a:br>
              <a:rPr lang="en"/>
            </a:b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My local path C:\Users\Khoassant\AppData\Local\Programs\Python\Python39\python.exe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Docs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https://docs.python.org/3.9/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Getting Started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https://www.python.org/about/gettingstarted/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Resources </a:t>
            </a: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https://wiki.python.org/moin/BeginnersGuide/Programmers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88080" y="148968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2"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38808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321732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604692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body"/>
          </p:nvPr>
        </p:nvSpPr>
        <p:spPr>
          <a:xfrm>
            <a:off x="38808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body"/>
          </p:nvPr>
        </p:nvSpPr>
        <p:spPr>
          <a:xfrm>
            <a:off x="321732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body"/>
          </p:nvPr>
        </p:nvSpPr>
        <p:spPr>
          <a:xfrm>
            <a:off x="604692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388080" y="457920"/>
            <a:ext cx="8367840" cy="318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88080" y="148968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8808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321732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3" type="body"/>
          </p:nvPr>
        </p:nvSpPr>
        <p:spPr>
          <a:xfrm>
            <a:off x="6046920" y="148968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4" type="body"/>
          </p:nvPr>
        </p:nvSpPr>
        <p:spPr>
          <a:xfrm>
            <a:off x="38808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5" type="body"/>
          </p:nvPr>
        </p:nvSpPr>
        <p:spPr>
          <a:xfrm>
            <a:off x="321732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6" type="body"/>
          </p:nvPr>
        </p:nvSpPr>
        <p:spPr>
          <a:xfrm>
            <a:off x="6046920" y="3098160"/>
            <a:ext cx="26942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88080" y="457920"/>
            <a:ext cx="8367840" cy="318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3"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17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524960" y="672480"/>
            <a:ext cx="1081440" cy="112464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425">
            <a:solidFill>
              <a:srgbClr val="8BC34A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1"/>
          <p:cNvSpPr/>
          <p:nvPr/>
        </p:nvSpPr>
        <p:spPr>
          <a:xfrm rot="10800000">
            <a:off x="6537600" y="3343320"/>
            <a:ext cx="1081440" cy="112464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425">
            <a:solidFill>
              <a:srgbClr val="8BC34A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"/>
          <p:cNvSpPr/>
          <p:nvPr/>
        </p:nvSpPr>
        <p:spPr>
          <a:xfrm>
            <a:off x="4359600" y="2817360"/>
            <a:ext cx="4244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680480" y="1189080"/>
            <a:ext cx="5783040" cy="145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17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492480" y="1260360"/>
            <a:ext cx="4244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ython.org/" TargetMode="External"/><Relationship Id="rId4" Type="http://schemas.openxmlformats.org/officeDocument/2006/relationships/hyperlink" Target="https://www.meetup.com/austinpython/" TargetMode="External"/><Relationship Id="rId5" Type="http://schemas.openxmlformats.org/officeDocument/2006/relationships/hyperlink" Target="https://www.developintelligence.com/the-python-ecosystem-of-2020/" TargetMode="External"/><Relationship Id="rId6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s.google.com/edu/python" TargetMode="External"/><Relationship Id="rId4" Type="http://schemas.openxmlformats.org/officeDocument/2006/relationships/hyperlink" Target="https://www.coursera.org/learn/python-crash-course#about" TargetMode="External"/><Relationship Id="rId5" Type="http://schemas.openxmlformats.org/officeDocument/2006/relationships/hyperlink" Target="https://www.coursera.org/specializations/python-3-programming#about" TargetMode="External"/><Relationship Id="rId6" Type="http://schemas.openxmlformats.org/officeDocument/2006/relationships/hyperlink" Target="https://www.coursera.org/specializations/python#courses" TargetMode="External"/><Relationship Id="rId7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hispanichackers.com/" TargetMode="External"/><Relationship Id="rId4" Type="http://schemas.openxmlformats.org/officeDocument/2006/relationships/hyperlink" Target="https://www.linkedin.com/in/timothyhoang" TargetMode="External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3.jp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1680480" y="1189080"/>
            <a:ext cx="5783040" cy="1456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Let’s Talk Python:</a:t>
            </a:r>
            <a:br>
              <a:rPr b="0" i="0" lang="en" sz="1800" u="none" cap="none" strike="noStrike"/>
            </a:br>
            <a:r>
              <a:rPr b="0" i="0" lang="en" sz="4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 to the Coding Language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1680480" y="3049560"/>
            <a:ext cx="5783040" cy="908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Timothy Hoang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Austin Hispanic Hackers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November 12th, 2020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Running commands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4.Try Py terminal commands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runs the py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import this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runs the Zen of 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Shift enters makes a new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 submits a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exit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exits the py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cls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clears the windows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Try an if-elif-else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Try a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 = []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(list) and use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li.append()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len(li)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li.pop()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looping through a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Try importing the math module and use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math.pi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math.ceil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math.floor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 Use X in Y Minutes to learn more language syntax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600" y="381240"/>
            <a:ext cx="4098960" cy="24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/>
          <p:nvPr/>
        </p:nvSpPr>
        <p:spPr>
          <a:xfrm>
            <a:off x="4620600" y="2863800"/>
            <a:ext cx="1207800" cy="33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learnxinyminutes.com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Code Example #1: Strings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31104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Strings display info</a:t>
            </a:r>
            <a:br>
              <a:rPr b="0" i="0" lang="en" sz="1800" u="none" cap="none" strike="noStrike"/>
            </a:b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helps with debugging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Old way to write strings </a:t>
            </a:r>
            <a:br>
              <a:rPr b="0" i="0" lang="en" sz="1800" u="none" cap="none" strike="noStrike"/>
            </a:b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(line 3)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Terminal introduction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Komodo introduction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repo provided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320" y="1173240"/>
            <a:ext cx="5350320" cy="33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/>
          <p:nvPr/>
        </p:nvSpPr>
        <p:spPr>
          <a:xfrm>
            <a:off x="6144480" y="263160"/>
            <a:ext cx="20455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Tip: Can’t insert numbers into strings unless you use </a:t>
            </a:r>
            <a:r>
              <a:rPr b="0" i="0" lang="en" sz="12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.format()</a:t>
            </a: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714960" y="4127400"/>
            <a:ext cx="20455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Tip: Create a new file with the Python3 template.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Code Example #2: Functions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Definitions (lines 2, 10)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Calls (lines 14, 17)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Welcome new members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Send admin a reminder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 member name</a:t>
            </a:r>
            <a:br>
              <a:rPr b="0" i="0" lang="en" sz="1800" u="none" cap="none" strike="noStrike"/>
            </a:b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variable to use in </a:t>
            </a:r>
            <a:br>
              <a:rPr b="0" i="0" lang="en" sz="1800" u="none" cap="none" strike="noStrike"/>
            </a:b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reminder function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760" y="1144080"/>
            <a:ext cx="5297760" cy="368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234000" y="3942360"/>
            <a:ext cx="3214440" cy="825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Tip: F-strings or formatted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string literals is an easier way</a:t>
            </a:r>
            <a:br>
              <a:rPr b="0" i="0" lang="en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write strings. (lines 4, 5, 6, 11)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Code Example #3: Classes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a parent class called Account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Properties: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first_name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last_name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Methods: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introduce_self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rsvp_events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a child class called Member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Receives all properties and methods</a:t>
            </a:r>
            <a:br>
              <a:rPr b="0" i="0" lang="en" sz="1800" u="none" cap="none" strike="noStrike"/>
            </a:b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parent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pass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inherit without modification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Own method: </a:t>
            </a:r>
            <a:r>
              <a:rPr b="0" i="0" lang="en" sz="14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pay_dues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560" y="0"/>
            <a:ext cx="372636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00" y="4125240"/>
            <a:ext cx="3161880" cy="6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Resources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388080" y="12610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Official Python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https://www.python.org/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Austin Python Meetup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https://www.meetup.com/austinpython/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Ecosystem 2020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https://www.developintelligence.com/the-python-ecosystem-of-2020/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Many others in the presenter notes throughout presentation!!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4400" y="2405880"/>
            <a:ext cx="3467160" cy="26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2624400" y="47116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FreeCodeCamp group in VA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Action Steps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311760" y="12610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Sign up for a free course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Google’s Python Class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Crash Course on Python by Google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Python 3 Programming Specialization by U of Michigan</a:t>
            </a:r>
            <a:r>
              <a:rPr b="0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Python for Everybody Specialization by U of Michigan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your Integrated Development Environment</a:t>
            </a:r>
            <a:br>
              <a:rPr b="0" i="0" lang="en" sz="1800" u="none" cap="none" strike="noStrike"/>
            </a:b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(Thonny, Komodo, PyCharm)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a github account and version control your code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toys and projects as you learn to add to your portfolio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 the language deeply, avoid coding polyglotism initially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oto Sans Symbols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 more tools in the ecosystem and take your skills to the moon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3120" y="263160"/>
            <a:ext cx="2976120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5634000" y="206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Sometimes it feels like...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Closing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Thanks to SHPE, AHH, and attendees!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https://www.hispanichackers.com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https://www.linkedin.com/in/timothyhoang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Parting thoughts...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Always remain a student.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Leave things better than you found it.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9680" y="1067760"/>
            <a:ext cx="4616280" cy="3462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4279680" y="414720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Comfort and ergonomics are key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Presentation Layout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88080" y="138276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 &amp; Github provided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Self-introduction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Python?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learn Python?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&amp; other languages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Running Python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Strings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Functions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Classes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Action Steps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Closing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480" y="1074600"/>
            <a:ext cx="4915440" cy="39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/>
          <p:nvPr/>
        </p:nvSpPr>
        <p:spPr>
          <a:xfrm>
            <a:off x="7865280" y="828720"/>
            <a:ext cx="665640" cy="2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4000" y="2501280"/>
            <a:ext cx="2881080" cy="21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Self-Introduction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766080" y="1316880"/>
            <a:ext cx="7611120" cy="101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Currently, Web Applications Developer @ OpenSymmetry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Associate FS Web Developer @ Tenavox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Pivoted career from Pharmacist after about 3 years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080" y="2501280"/>
            <a:ext cx="2597400" cy="19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5080" y="2630520"/>
            <a:ext cx="3028680" cy="2271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/>
          <p:nvPr/>
        </p:nvSpPr>
        <p:spPr>
          <a:xfrm>
            <a:off x="388080" y="4066920"/>
            <a:ext cx="172476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Pharmacy Desk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2582640" y="2630520"/>
            <a:ext cx="302868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Away from pharmacy, towards Medellin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7627680" y="4279680"/>
            <a:ext cx="115740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current stop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Self-Introduction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Freelancing/autodidactic period (1 year)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Freelance in VA, traveled to CO, taking online courses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Lambda School (7 months)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Online 7-month full stack web development &amp; CS academy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Was completely remote, went to GDL, GTO, MTY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 like learning about investing/trading stock markets, traveling, and learning Spanish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400" y="3292560"/>
            <a:ext cx="2333520" cy="174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040" y="132480"/>
            <a:ext cx="3500280" cy="174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1240" y="3268800"/>
            <a:ext cx="3572640" cy="178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/>
          <p:nvPr/>
        </p:nvSpPr>
        <p:spPr>
          <a:xfrm>
            <a:off x="5990400" y="4748400"/>
            <a:ext cx="245772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Finishing up LS in Monterrey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/>
          <p:nvPr/>
        </p:nvSpPr>
        <p:spPr>
          <a:xfrm>
            <a:off x="2942280" y="4760640"/>
            <a:ext cx="165960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Started LS in Guadalajara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7088760" y="1559160"/>
            <a:ext cx="1852200" cy="322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Stop in Guanajuato during LS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What is Python?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388080" y="118512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oriented, back-end language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language for rapid development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Released in 1991 by Guido van Rossum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 from being “a big fan of </a:t>
            </a:r>
            <a:r>
              <a:rPr b="0" i="1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Monty Python's Flying Circus”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recent version is Python 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2 is still popular, End Of Life on 1/1/2020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160" y="3168000"/>
            <a:ext cx="2250360" cy="1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640" y="1064880"/>
            <a:ext cx="2736000" cy="36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7960" y="3168000"/>
            <a:ext cx="2250360" cy="146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857160" y="4667760"/>
            <a:ext cx="88776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3477960" y="4631760"/>
            <a:ext cx="665640" cy="2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6218640" y="4685760"/>
            <a:ext cx="1235520" cy="19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coursereport.com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What is Python?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388080" y="129924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Uses lines and indentation, instead of semicolon or parentheses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Focuses on object/classes , has members and methods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True OOP language with concepts like APIE (abstraction, polymorphism, inheritance, encapsulation)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Uses PEP-8 style guidelines and snake_case typing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614160" y="4751640"/>
            <a:ext cx="242856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docs.python.org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40" y="3137400"/>
            <a:ext cx="2523960" cy="161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/>
          <p:nvPr/>
        </p:nvSpPr>
        <p:spPr>
          <a:xfrm>
            <a:off x="6571080" y="4801680"/>
            <a:ext cx="94032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w3schools.com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720" y="2916360"/>
            <a:ext cx="1926360" cy="188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/>
          <p:nvPr/>
        </p:nvSpPr>
        <p:spPr>
          <a:xfrm>
            <a:off x="3843720" y="4801680"/>
            <a:ext cx="94032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w3schools.com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3880" y="2916360"/>
            <a:ext cx="192636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4400" y="272520"/>
            <a:ext cx="1631160" cy="1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7891200" y="1299240"/>
            <a:ext cx="94032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chaseadams.io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2678040" y="4485240"/>
            <a:ext cx="6710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504900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826848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Why learn Python?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Simplicity, readability, and easy to learn (Zen of Python, use </a:t>
            </a:r>
            <a:r>
              <a:rPr b="0" i="0" lang="en" sz="1800" u="sng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import this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“Batteries included” language with large standard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Supports modules for extensibility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 community, established knowledge base, open-source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in web development, data analysis, scientific computing, machine/deep learning, internet of things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Works on many platforms (Windows, Mac, Linux, Raspberry Pi)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Supports many paradigms: procedural, object-oriented, or functional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 Frameworks: Django (2005), Flask (2010)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 garbage collection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Python and Other Languages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of the more well-known languages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the language that you need for your purpose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frameworks and libraries on top of these languages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Looking for a job? Google for top languages of &lt;current year&gt;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development? Try JavaScript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Game development? Try C++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Enterprise applications? Try Java or C#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 closer to the hardware? Try 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Analysis/Machine Learning? Try 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Aiming for Google? Try GoLang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120" y="527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1600" y="846000"/>
            <a:ext cx="685800" cy="12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800" y="2039400"/>
            <a:ext cx="820080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4640" y="3007440"/>
            <a:ext cx="820080" cy="92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0880" y="3737160"/>
            <a:ext cx="7642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6729840" y="213840"/>
            <a:ext cx="29030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5 Languages  2020 from hackr.io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Running Python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3.9.0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IDEs: Thonny, Komodo, and PyCharm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1.Downloaded Python 3.9.0 for Windows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2.Downloaded Komodo IDE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3.Registered for free Active State account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4.Run Komodo and choose debugger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5.Run python in the terminal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6.Check out the Python Docs and Resources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080" y="360000"/>
            <a:ext cx="1731600" cy="158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7357680" y="4645080"/>
            <a:ext cx="129384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docs.activestate.com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1991160" y="4413240"/>
            <a:ext cx="614520" cy="2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7517520" y="115200"/>
            <a:ext cx="974160" cy="29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wiki.python.org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3880" y="2037240"/>
            <a:ext cx="2647800" cy="26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/>
          <p:nvPr/>
        </p:nvSpPr>
        <p:spPr>
          <a:xfrm>
            <a:off x="6760080" y="4382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Choosing Komodo debugger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